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8/11/2023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941318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204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024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1558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2179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9762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93882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6304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640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248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451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612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7917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204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466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362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45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8/11/2023</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727545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A6B8-7C31-8883-A854-A8690BEB7D33}"/>
              </a:ext>
            </a:extLst>
          </p:cNvPr>
          <p:cNvSpPr>
            <a:spLocks noGrp="1"/>
          </p:cNvSpPr>
          <p:nvPr>
            <p:ph type="ctrTitle"/>
          </p:nvPr>
        </p:nvSpPr>
        <p:spPr>
          <a:xfrm>
            <a:off x="1700212" y="855261"/>
            <a:ext cx="8791575" cy="2920248"/>
          </a:xfrm>
        </p:spPr>
        <p:txBody>
          <a:bodyPr>
            <a:noAutofit/>
          </a:bodyPr>
          <a:lstStyle/>
          <a:p>
            <a:pPr algn="ctr"/>
            <a:r>
              <a:rPr lang="en-US" sz="6600" b="1" u="sng" dirty="0">
                <a:latin typeface="Perpetua" panose="02020502060401020303" pitchFamily="18" charset="0"/>
                <a:ea typeface="Calibri" panose="020F0502020204030204" pitchFamily="34" charset="0"/>
                <a:cs typeface="Calibri" panose="020F0502020204030204" pitchFamily="34" charset="0"/>
              </a:rPr>
              <a:t>Presentation on Cloud Computing Projects</a:t>
            </a:r>
            <a:endParaRPr lang="en-IN" sz="6600" b="1" u="sng" dirty="0">
              <a:latin typeface="Perpetua" panose="02020502060401020303" pitchFamily="18"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6B40D90-EC66-E38A-101A-EC405233BB00}"/>
              </a:ext>
            </a:extLst>
          </p:cNvPr>
          <p:cNvSpPr>
            <a:spLocks noGrp="1"/>
          </p:cNvSpPr>
          <p:nvPr>
            <p:ph type="subTitle" idx="1"/>
          </p:nvPr>
        </p:nvSpPr>
        <p:spPr>
          <a:xfrm>
            <a:off x="2733073" y="4422809"/>
            <a:ext cx="8791575" cy="2406316"/>
          </a:xfrm>
        </p:spPr>
        <p:txBody>
          <a:bodyPr>
            <a:normAutofit/>
          </a:bodyPr>
          <a:lstStyle/>
          <a:p>
            <a:pPr algn="r">
              <a:lnSpc>
                <a:spcPct val="60000"/>
              </a:lnSpc>
            </a:pPr>
            <a:r>
              <a:rPr lang="en-US" sz="3200" cap="none" dirty="0">
                <a:latin typeface="Perpetua" panose="02020502060401020303" pitchFamily="18" charset="0"/>
              </a:rPr>
              <a:t>Presented by </a:t>
            </a:r>
          </a:p>
          <a:p>
            <a:pPr algn="r">
              <a:lnSpc>
                <a:spcPct val="60000"/>
              </a:lnSpc>
            </a:pPr>
            <a:r>
              <a:rPr lang="en-US" sz="3200" cap="none" dirty="0">
                <a:latin typeface="Perpetua" panose="02020502060401020303" pitchFamily="18" charset="0"/>
              </a:rPr>
              <a:t>Shreya Nigam(Team Lead)</a:t>
            </a:r>
          </a:p>
          <a:p>
            <a:pPr algn="r">
              <a:lnSpc>
                <a:spcPct val="60000"/>
              </a:lnSpc>
            </a:pPr>
            <a:r>
              <a:rPr lang="en-US" sz="3200" cap="none" dirty="0">
                <a:latin typeface="Perpetua" panose="02020502060401020303" pitchFamily="18" charset="0"/>
              </a:rPr>
              <a:t>Shivangi</a:t>
            </a:r>
          </a:p>
          <a:p>
            <a:pPr algn="r">
              <a:lnSpc>
                <a:spcPct val="60000"/>
              </a:lnSpc>
            </a:pPr>
            <a:r>
              <a:rPr lang="en-US" sz="3200" cap="none" dirty="0">
                <a:latin typeface="Perpetua" panose="02020502060401020303" pitchFamily="18" charset="0"/>
              </a:rPr>
              <a:t>Varchasw Tripathi</a:t>
            </a:r>
          </a:p>
          <a:p>
            <a:endParaRPr lang="en-IN" dirty="0"/>
          </a:p>
        </p:txBody>
      </p:sp>
    </p:spTree>
    <p:extLst>
      <p:ext uri="{BB962C8B-B14F-4D97-AF65-F5344CB8AC3E}">
        <p14:creationId xmlns:p14="http://schemas.microsoft.com/office/powerpoint/2010/main" val="205151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5AF9-7947-84EC-5076-AC0BEBC91F4F}"/>
              </a:ext>
            </a:extLst>
          </p:cNvPr>
          <p:cNvSpPr>
            <a:spLocks noGrp="1"/>
          </p:cNvSpPr>
          <p:nvPr>
            <p:ph type="title"/>
          </p:nvPr>
        </p:nvSpPr>
        <p:spPr>
          <a:xfrm>
            <a:off x="1141413" y="618518"/>
            <a:ext cx="9905998"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E6B6781-7B7C-4280-B19D-F95D8C56F15E}"/>
              </a:ext>
            </a:extLst>
          </p:cNvPr>
          <p:cNvSpPr>
            <a:spLocks noGrp="1"/>
          </p:cNvSpPr>
          <p:nvPr>
            <p:ph idx="1"/>
          </p:nvPr>
        </p:nvSpPr>
        <p:spPr>
          <a:xfrm>
            <a:off x="525396" y="1010747"/>
            <a:ext cx="10120146" cy="1525606"/>
          </a:xfrm>
        </p:spPr>
        <p:txBody>
          <a:bodyPr>
            <a:normAutofit/>
          </a:bodyPr>
          <a:lstStyle/>
          <a:p>
            <a:r>
              <a:rPr lang="en-US" sz="2800" dirty="0">
                <a:solidFill>
                  <a:schemeClr val="bg1"/>
                </a:solidFill>
                <a:latin typeface="Perpetua" panose="02020502060401020303" pitchFamily="18" charset="0"/>
              </a:rPr>
              <a:t>As we configured all the things related to Lambda Function, we tested it by configuring a test event and  Template as </a:t>
            </a:r>
            <a:r>
              <a:rPr lang="en-US" sz="2800" dirty="0">
                <a:solidFill>
                  <a:schemeClr val="bg1"/>
                </a:solidFill>
                <a:highlight>
                  <a:srgbClr val="808080"/>
                </a:highlight>
                <a:latin typeface="Perpetua" panose="02020502060401020303" pitchFamily="18" charset="0"/>
              </a:rPr>
              <a:t>S3-put.</a:t>
            </a:r>
            <a:endParaRPr lang="en-IN" sz="2800" dirty="0">
              <a:solidFill>
                <a:schemeClr val="bg1"/>
              </a:solidFill>
              <a:highlight>
                <a:srgbClr val="808080"/>
              </a:highlight>
              <a:latin typeface="Perpetua" panose="02020502060401020303" pitchFamily="18" charset="0"/>
            </a:endParaRPr>
          </a:p>
        </p:txBody>
      </p:sp>
      <p:pic>
        <p:nvPicPr>
          <p:cNvPr id="5" name="Picture 4">
            <a:extLst>
              <a:ext uri="{FF2B5EF4-FFF2-40B4-BE49-F238E27FC236}">
                <a16:creationId xmlns:a16="http://schemas.microsoft.com/office/drawing/2014/main" id="{62CCD62A-338E-5655-0209-1733FF09C251}"/>
              </a:ext>
            </a:extLst>
          </p:cNvPr>
          <p:cNvPicPr>
            <a:picLocks noChangeAspect="1"/>
          </p:cNvPicPr>
          <p:nvPr/>
        </p:nvPicPr>
        <p:blipFill rotWithShape="1">
          <a:blip r:embed="rId2"/>
          <a:srcRect l="27805" t="36141" r="27184" b="5083"/>
          <a:stretch/>
        </p:blipFill>
        <p:spPr>
          <a:xfrm>
            <a:off x="2300438" y="2079891"/>
            <a:ext cx="7815714" cy="4667715"/>
          </a:xfrm>
          <a:prstGeom prst="rect">
            <a:avLst/>
          </a:prstGeom>
        </p:spPr>
      </p:pic>
    </p:spTree>
    <p:extLst>
      <p:ext uri="{BB962C8B-B14F-4D97-AF65-F5344CB8AC3E}">
        <p14:creationId xmlns:p14="http://schemas.microsoft.com/office/powerpoint/2010/main" val="168912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681A-0FA4-B8D0-ADD7-7DB630BCC969}"/>
              </a:ext>
            </a:extLst>
          </p:cNvPr>
          <p:cNvSpPr>
            <a:spLocks noGrp="1"/>
          </p:cNvSpPr>
          <p:nvPr>
            <p:ph type="title"/>
          </p:nvPr>
        </p:nvSpPr>
        <p:spPr>
          <a:xfrm flipV="1">
            <a:off x="1141413" y="336884"/>
            <a:ext cx="9905998" cy="28163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A71B07D-895A-19B4-CCD1-8041124AD3B9}"/>
              </a:ext>
            </a:extLst>
          </p:cNvPr>
          <p:cNvSpPr>
            <a:spLocks noGrp="1"/>
          </p:cNvSpPr>
          <p:nvPr>
            <p:ph idx="1"/>
          </p:nvPr>
        </p:nvSpPr>
        <p:spPr>
          <a:xfrm>
            <a:off x="1285792" y="70941"/>
            <a:ext cx="9905999" cy="6083167"/>
          </a:xfrm>
        </p:spPr>
        <p:txBody>
          <a:bodyPr>
            <a:normAutofit/>
          </a:bodyPr>
          <a:lstStyle/>
          <a:p>
            <a:r>
              <a:rPr lang="en-US" sz="2800" dirty="0">
                <a:latin typeface="Perpetua" panose="02020502060401020303" pitchFamily="18" charset="0"/>
              </a:rPr>
              <a:t>Finally we uploaded an image to Bucket1.</a:t>
            </a: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pPr marL="0" indent="0">
              <a:buNone/>
            </a:pPr>
            <a:endParaRPr lang="en-US" sz="2800" dirty="0">
              <a:latin typeface="Perpetua" panose="02020502060401020303" pitchFamily="18" charset="0"/>
            </a:endParaRPr>
          </a:p>
          <a:p>
            <a:pPr marL="0" indent="0">
              <a:buNone/>
            </a:pPr>
            <a:endParaRPr lang="en-IN" sz="2800" dirty="0">
              <a:latin typeface="Perpetua" panose="02020502060401020303" pitchFamily="18" charset="0"/>
            </a:endParaRPr>
          </a:p>
          <a:p>
            <a:pPr marL="0" indent="0">
              <a:buNone/>
            </a:pPr>
            <a:r>
              <a:rPr lang="en-IN" sz="2800" dirty="0">
                <a:latin typeface="Perpetua" panose="02020502060401020303" pitchFamily="18" charset="0"/>
              </a:rPr>
              <a:t>The image has been resized automatically and is uploaded to Bucket2.</a:t>
            </a:r>
            <a:endParaRPr lang="en-US" sz="2800" dirty="0">
              <a:latin typeface="Perpetua" panose="02020502060401020303" pitchFamily="18" charset="0"/>
            </a:endParaRPr>
          </a:p>
        </p:txBody>
      </p:sp>
      <p:pic>
        <p:nvPicPr>
          <p:cNvPr id="5" name="Picture 4">
            <a:extLst>
              <a:ext uri="{FF2B5EF4-FFF2-40B4-BE49-F238E27FC236}">
                <a16:creationId xmlns:a16="http://schemas.microsoft.com/office/drawing/2014/main" id="{AFA21E2D-3CBE-70A5-7384-95BED18A130E}"/>
              </a:ext>
            </a:extLst>
          </p:cNvPr>
          <p:cNvPicPr>
            <a:picLocks noChangeAspect="1"/>
          </p:cNvPicPr>
          <p:nvPr/>
        </p:nvPicPr>
        <p:blipFill rotWithShape="1">
          <a:blip r:embed="rId2"/>
          <a:srcRect l="4027" t="28897" r="5816" b="15297"/>
          <a:stretch/>
        </p:blipFill>
        <p:spPr>
          <a:xfrm>
            <a:off x="1705007" y="618518"/>
            <a:ext cx="8286015" cy="2464067"/>
          </a:xfrm>
          <a:prstGeom prst="rect">
            <a:avLst/>
          </a:prstGeom>
        </p:spPr>
      </p:pic>
      <p:pic>
        <p:nvPicPr>
          <p:cNvPr id="7" name="Picture 6">
            <a:extLst>
              <a:ext uri="{FF2B5EF4-FFF2-40B4-BE49-F238E27FC236}">
                <a16:creationId xmlns:a16="http://schemas.microsoft.com/office/drawing/2014/main" id="{25A0C5F2-5F05-D0CE-F252-1A80EBBE8009}"/>
              </a:ext>
            </a:extLst>
          </p:cNvPr>
          <p:cNvPicPr>
            <a:picLocks noChangeAspect="1"/>
          </p:cNvPicPr>
          <p:nvPr/>
        </p:nvPicPr>
        <p:blipFill rotWithShape="1">
          <a:blip r:embed="rId3"/>
          <a:srcRect l="4433" t="30781" r="7933" b="8868"/>
          <a:stretch/>
        </p:blipFill>
        <p:spPr>
          <a:xfrm>
            <a:off x="1705007" y="3863297"/>
            <a:ext cx="8286015" cy="3209898"/>
          </a:xfrm>
          <a:prstGeom prst="rect">
            <a:avLst/>
          </a:prstGeom>
        </p:spPr>
      </p:pic>
    </p:spTree>
    <p:extLst>
      <p:ext uri="{BB962C8B-B14F-4D97-AF65-F5344CB8AC3E}">
        <p14:creationId xmlns:p14="http://schemas.microsoft.com/office/powerpoint/2010/main" val="56471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5F05-6674-0C66-7FEB-49A5799384C2}"/>
              </a:ext>
            </a:extLst>
          </p:cNvPr>
          <p:cNvSpPr>
            <a:spLocks noGrp="1"/>
          </p:cNvSpPr>
          <p:nvPr>
            <p:ph type="title"/>
          </p:nvPr>
        </p:nvSpPr>
        <p:spPr>
          <a:xfrm>
            <a:off x="1141413" y="618518"/>
            <a:ext cx="9905998" cy="16112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DAA029D-6621-707E-32BE-44E82E3BB827}"/>
              </a:ext>
            </a:extLst>
          </p:cNvPr>
          <p:cNvSpPr>
            <a:spLocks noGrp="1"/>
          </p:cNvSpPr>
          <p:nvPr>
            <p:ph idx="1"/>
          </p:nvPr>
        </p:nvSpPr>
        <p:spPr>
          <a:xfrm>
            <a:off x="1406281" y="618518"/>
            <a:ext cx="9905999" cy="5933975"/>
          </a:xfrm>
        </p:spPr>
        <p:txBody>
          <a:bodyPr>
            <a:normAutofit/>
          </a:bodyPr>
          <a:lstStyle/>
          <a:p>
            <a:endParaRPr lang="en-US" sz="2800" dirty="0">
              <a:solidFill>
                <a:schemeClr val="bg1"/>
              </a:solidFill>
              <a:latin typeface="Perpetua" panose="02020502060401020303" pitchFamily="18" charset="0"/>
            </a:endParaRPr>
          </a:p>
          <a:p>
            <a:r>
              <a:rPr lang="en-US" sz="2800" dirty="0">
                <a:solidFill>
                  <a:schemeClr val="bg1"/>
                </a:solidFill>
                <a:latin typeface="Perpetua" panose="02020502060401020303" pitchFamily="18" charset="0"/>
              </a:rPr>
              <a:t>We have received the mail through SNS notification service.</a:t>
            </a: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2800" dirty="0">
              <a:latin typeface="Perpetua" panose="02020502060401020303" pitchFamily="18" charset="0"/>
            </a:endParaRPr>
          </a:p>
          <a:p>
            <a:endParaRPr lang="en-US" sz="3000" dirty="0">
              <a:latin typeface="Perpetua" panose="02020502060401020303" pitchFamily="18" charset="0"/>
            </a:endParaRPr>
          </a:p>
          <a:p>
            <a:r>
              <a:rPr lang="en-IN" sz="2800" b="0" i="0" dirty="0">
                <a:solidFill>
                  <a:schemeClr val="bg1"/>
                </a:solidFill>
                <a:effectLst/>
                <a:latin typeface="Perpetua" panose="02020502060401020303" pitchFamily="18" charset="0"/>
              </a:rPr>
              <a:t>In conclusion, we have successfully implemented an automated image resizing system using AWS S3, Lambda, and SNS. This solution allows us to store the original images in one bucket and automatically resize and store them in another bucket.</a:t>
            </a:r>
            <a:endParaRPr lang="en-IN" sz="2800" dirty="0">
              <a:solidFill>
                <a:schemeClr val="bg1"/>
              </a:solidFill>
              <a:latin typeface="Perpetua" panose="02020502060401020303" pitchFamily="18" charset="0"/>
            </a:endParaRPr>
          </a:p>
        </p:txBody>
      </p:sp>
      <p:pic>
        <p:nvPicPr>
          <p:cNvPr id="5" name="Picture 4">
            <a:extLst>
              <a:ext uri="{FF2B5EF4-FFF2-40B4-BE49-F238E27FC236}">
                <a16:creationId xmlns:a16="http://schemas.microsoft.com/office/drawing/2014/main" id="{1CA608CE-8A9B-BA1C-7FFD-28790ED5BEA7}"/>
              </a:ext>
            </a:extLst>
          </p:cNvPr>
          <p:cNvPicPr>
            <a:picLocks noChangeAspect="1"/>
          </p:cNvPicPr>
          <p:nvPr/>
        </p:nvPicPr>
        <p:blipFill rotWithShape="1">
          <a:blip r:embed="rId2"/>
          <a:srcRect l="20315" t="31158" r="3386" b="25895"/>
          <a:stretch/>
        </p:blipFill>
        <p:spPr>
          <a:xfrm>
            <a:off x="1639346" y="2570402"/>
            <a:ext cx="9146373" cy="2980607"/>
          </a:xfrm>
          <a:prstGeom prst="rect">
            <a:avLst/>
          </a:prstGeom>
        </p:spPr>
      </p:pic>
    </p:spTree>
    <p:extLst>
      <p:ext uri="{BB962C8B-B14F-4D97-AF65-F5344CB8AC3E}">
        <p14:creationId xmlns:p14="http://schemas.microsoft.com/office/powerpoint/2010/main" val="1914414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13A4-A066-919D-6425-02EADC8E762D}"/>
              </a:ext>
            </a:extLst>
          </p:cNvPr>
          <p:cNvSpPr>
            <a:spLocks noGrp="1"/>
          </p:cNvSpPr>
          <p:nvPr>
            <p:ph type="ctrTitle"/>
          </p:nvPr>
        </p:nvSpPr>
        <p:spPr>
          <a:xfrm>
            <a:off x="1700211" y="1160864"/>
            <a:ext cx="8791575" cy="1495709"/>
          </a:xfrm>
        </p:spPr>
        <p:txBody>
          <a:bodyPr>
            <a:normAutofit/>
          </a:bodyPr>
          <a:lstStyle/>
          <a:p>
            <a:pPr algn="ctr"/>
            <a:r>
              <a:rPr lang="en-US" sz="6600" u="sng" dirty="0">
                <a:solidFill>
                  <a:schemeClr val="tx1"/>
                </a:solidFill>
                <a:latin typeface="Perpetua" panose="02020502060401020303" pitchFamily="18" charset="0"/>
              </a:rPr>
              <a:t>PROJECT 2</a:t>
            </a:r>
            <a:endParaRPr lang="en-IN" sz="6600" u="sng" dirty="0">
              <a:solidFill>
                <a:schemeClr val="tx1"/>
              </a:solidFill>
              <a:latin typeface="Perpetua" panose="02020502060401020303" pitchFamily="18" charset="0"/>
            </a:endParaRPr>
          </a:p>
        </p:txBody>
      </p:sp>
      <p:sp>
        <p:nvSpPr>
          <p:cNvPr id="3" name="Subtitle 2">
            <a:extLst>
              <a:ext uri="{FF2B5EF4-FFF2-40B4-BE49-F238E27FC236}">
                <a16:creationId xmlns:a16="http://schemas.microsoft.com/office/drawing/2014/main" id="{D45339D3-7FE8-C204-67C6-51F30319C69E}"/>
              </a:ext>
            </a:extLst>
          </p:cNvPr>
          <p:cNvSpPr>
            <a:spLocks noGrp="1"/>
          </p:cNvSpPr>
          <p:nvPr>
            <p:ph type="subTitle" idx="1"/>
          </p:nvPr>
        </p:nvSpPr>
        <p:spPr>
          <a:xfrm>
            <a:off x="1700212" y="2656573"/>
            <a:ext cx="8791575" cy="3003082"/>
          </a:xfrm>
        </p:spPr>
        <p:txBody>
          <a:bodyPr>
            <a:normAutofit/>
          </a:bodyPr>
          <a:lstStyle/>
          <a:p>
            <a:pPr algn="ctr"/>
            <a:r>
              <a:rPr lang="en-US" sz="5400" dirty="0">
                <a:solidFill>
                  <a:schemeClr val="bg1"/>
                </a:solidFill>
                <a:latin typeface="Perpetua" panose="02020502060401020303" pitchFamily="18" charset="0"/>
              </a:rPr>
              <a:t>Creating and deploying static website with aws s3</a:t>
            </a:r>
            <a:endParaRPr lang="en-IN" sz="5400" dirty="0">
              <a:solidFill>
                <a:schemeClr val="bg1"/>
              </a:solidFill>
              <a:latin typeface="Perpetua" panose="02020502060401020303" pitchFamily="18" charset="0"/>
            </a:endParaRPr>
          </a:p>
        </p:txBody>
      </p:sp>
    </p:spTree>
    <p:extLst>
      <p:ext uri="{BB962C8B-B14F-4D97-AF65-F5344CB8AC3E}">
        <p14:creationId xmlns:p14="http://schemas.microsoft.com/office/powerpoint/2010/main" val="145103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4540-D608-95DE-C938-D06B8CB94A6C}"/>
              </a:ext>
            </a:extLst>
          </p:cNvPr>
          <p:cNvSpPr>
            <a:spLocks noGrp="1"/>
          </p:cNvSpPr>
          <p:nvPr>
            <p:ph type="title"/>
          </p:nvPr>
        </p:nvSpPr>
        <p:spPr>
          <a:xfrm>
            <a:off x="1715293" y="992918"/>
            <a:ext cx="8761413" cy="706964"/>
          </a:xfrm>
        </p:spPr>
        <p:txBody>
          <a:bodyPr>
            <a:normAutofit fontScale="90000"/>
          </a:bodyPr>
          <a:lstStyle/>
          <a:p>
            <a:pPr algn="ctr"/>
            <a:r>
              <a:rPr lang="en-US" sz="6000" dirty="0">
                <a:solidFill>
                  <a:schemeClr val="bg1"/>
                </a:solidFill>
                <a:latin typeface="Perpetua" panose="02020502060401020303" pitchFamily="18" charset="0"/>
              </a:rPr>
              <a:t>ARCHITECTURE</a:t>
            </a:r>
            <a:endParaRPr lang="en-IN" sz="6000" dirty="0">
              <a:solidFill>
                <a:schemeClr val="bg1"/>
              </a:solidFill>
              <a:latin typeface="Perpetua" panose="02020502060401020303" pitchFamily="18" charset="0"/>
            </a:endParaRPr>
          </a:p>
        </p:txBody>
      </p:sp>
      <p:pic>
        <p:nvPicPr>
          <p:cNvPr id="5" name="Content Placeholder 4">
            <a:extLst>
              <a:ext uri="{FF2B5EF4-FFF2-40B4-BE49-F238E27FC236}">
                <a16:creationId xmlns:a16="http://schemas.microsoft.com/office/drawing/2014/main" id="{973213B8-41F0-7C36-E372-270C40E0EA69}"/>
              </a:ext>
            </a:extLst>
          </p:cNvPr>
          <p:cNvPicPr>
            <a:picLocks noGrp="1" noChangeAspect="1"/>
          </p:cNvPicPr>
          <p:nvPr>
            <p:ph idx="1"/>
          </p:nvPr>
        </p:nvPicPr>
        <p:blipFill rotWithShape="1">
          <a:blip r:embed="rId2"/>
          <a:srcRect l="14218" t="14364" r="9525" b="21413"/>
          <a:stretch/>
        </p:blipFill>
        <p:spPr>
          <a:xfrm>
            <a:off x="1715293" y="2727247"/>
            <a:ext cx="9101211" cy="3137835"/>
          </a:xfrm>
        </p:spPr>
      </p:pic>
    </p:spTree>
    <p:extLst>
      <p:ext uri="{BB962C8B-B14F-4D97-AF65-F5344CB8AC3E}">
        <p14:creationId xmlns:p14="http://schemas.microsoft.com/office/powerpoint/2010/main" val="3927083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109B-6D2C-C60E-0616-053251322132}"/>
              </a:ext>
            </a:extLst>
          </p:cNvPr>
          <p:cNvSpPr>
            <a:spLocks noGrp="1"/>
          </p:cNvSpPr>
          <p:nvPr>
            <p:ph type="title"/>
          </p:nvPr>
        </p:nvSpPr>
        <p:spPr>
          <a:xfrm>
            <a:off x="1143001" y="618518"/>
            <a:ext cx="9905998" cy="1478570"/>
          </a:xfrm>
        </p:spPr>
        <p:txBody>
          <a:bodyPr>
            <a:normAutofit/>
          </a:bodyPr>
          <a:lstStyle/>
          <a:p>
            <a:pPr algn="ctr"/>
            <a:r>
              <a:rPr lang="en-US" sz="6000" dirty="0">
                <a:solidFill>
                  <a:schemeClr val="bg1"/>
                </a:solidFill>
                <a:latin typeface="Perpetua" panose="02020502060401020303" pitchFamily="18" charset="0"/>
              </a:rPr>
              <a:t>WORKFLOW</a:t>
            </a:r>
            <a:endParaRPr lang="en-IN" sz="6000" dirty="0">
              <a:solidFill>
                <a:schemeClr val="bg1"/>
              </a:solidFill>
              <a:latin typeface="Perpetua" panose="02020502060401020303" pitchFamily="18" charset="0"/>
            </a:endParaRPr>
          </a:p>
        </p:txBody>
      </p:sp>
      <p:sp>
        <p:nvSpPr>
          <p:cNvPr id="3" name="Content Placeholder 2">
            <a:extLst>
              <a:ext uri="{FF2B5EF4-FFF2-40B4-BE49-F238E27FC236}">
                <a16:creationId xmlns:a16="http://schemas.microsoft.com/office/drawing/2014/main" id="{8FE231D3-A42E-3207-712D-4BC2DD05F9D9}"/>
              </a:ext>
            </a:extLst>
          </p:cNvPr>
          <p:cNvSpPr>
            <a:spLocks noGrp="1"/>
          </p:cNvSpPr>
          <p:nvPr>
            <p:ph idx="1"/>
          </p:nvPr>
        </p:nvSpPr>
        <p:spPr>
          <a:xfrm>
            <a:off x="1202341" y="2358189"/>
            <a:ext cx="10068842" cy="4966635"/>
          </a:xfrm>
        </p:spPr>
        <p:txBody>
          <a:bodyPr/>
          <a:lstStyle/>
          <a:p>
            <a:r>
              <a:rPr lang="en-US" sz="2600" dirty="0">
                <a:latin typeface="Perpetua" panose="02020502060401020303" pitchFamily="18" charset="0"/>
              </a:rPr>
              <a:t>We created a S3 bucket and unchecked the option of Block all public access.</a:t>
            </a:r>
          </a:p>
          <a:p>
            <a:r>
              <a:rPr lang="en-US" sz="2600" dirty="0">
                <a:latin typeface="Perpetua" panose="02020502060401020303" pitchFamily="18" charset="0"/>
              </a:rPr>
              <a:t>Enabled Static Website Hosting for our S3 Bucket, configured it to use index.html. And copied the endpoint provided in the Static Website Hosting Section.</a:t>
            </a:r>
          </a:p>
          <a:p>
            <a:r>
              <a:rPr lang="en-US" sz="2600" dirty="0">
                <a:latin typeface="Perpetua" panose="02020502060401020303" pitchFamily="18" charset="0"/>
              </a:rPr>
              <a:t>We then uploaded all the Files (index.html, styles.css and JavaScript file) of our website into S3 Bucket and added a bucket policy to the bucket.</a:t>
            </a:r>
          </a:p>
          <a:p>
            <a:r>
              <a:rPr lang="en-US" sz="2600" dirty="0">
                <a:latin typeface="Perpetua" panose="02020502060401020303" pitchFamily="18" charset="0"/>
              </a:rPr>
              <a:t>Now, we pasted the endpoint we copied earlier into our browser.</a:t>
            </a:r>
          </a:p>
          <a:p>
            <a:r>
              <a:rPr lang="en-US" sz="2600" dirty="0">
                <a:latin typeface="Perpetua" panose="02020502060401020303" pitchFamily="18" charset="0"/>
              </a:rPr>
              <a:t>Now we will be able to see our Static Website Hosted successfully.</a:t>
            </a:r>
          </a:p>
          <a:p>
            <a:endParaRPr lang="en-IN" dirty="0"/>
          </a:p>
        </p:txBody>
      </p:sp>
    </p:spTree>
    <p:extLst>
      <p:ext uri="{BB962C8B-B14F-4D97-AF65-F5344CB8AC3E}">
        <p14:creationId xmlns:p14="http://schemas.microsoft.com/office/powerpoint/2010/main" val="42544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A0D3-C7E7-DC35-81F2-C518A868ED4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8D133B0-2825-EF7B-D95B-E8F4AA91E40D}"/>
              </a:ext>
            </a:extLst>
          </p:cNvPr>
          <p:cNvPicPr>
            <a:picLocks noGrp="1" noChangeAspect="1"/>
          </p:cNvPicPr>
          <p:nvPr>
            <p:ph idx="1"/>
          </p:nvPr>
        </p:nvPicPr>
        <p:blipFill rotWithShape="1">
          <a:blip r:embed="rId2"/>
          <a:srcRect t="4178" b="7275"/>
          <a:stretch/>
        </p:blipFill>
        <p:spPr>
          <a:xfrm>
            <a:off x="280720" y="431800"/>
            <a:ext cx="11630559" cy="5626100"/>
          </a:xfrm>
        </p:spPr>
      </p:pic>
    </p:spTree>
    <p:extLst>
      <p:ext uri="{BB962C8B-B14F-4D97-AF65-F5344CB8AC3E}">
        <p14:creationId xmlns:p14="http://schemas.microsoft.com/office/powerpoint/2010/main" val="5811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40D0-E4BC-1B9D-819F-C1B3A454CCD7}"/>
              </a:ext>
            </a:extLst>
          </p:cNvPr>
          <p:cNvSpPr>
            <a:spLocks noGrp="1"/>
          </p:cNvSpPr>
          <p:nvPr>
            <p:ph type="title"/>
          </p:nvPr>
        </p:nvSpPr>
        <p:spPr>
          <a:xfrm>
            <a:off x="1143001" y="3248487"/>
            <a:ext cx="9905998" cy="1478570"/>
          </a:xfrm>
        </p:spPr>
        <p:txBody>
          <a:bodyPr>
            <a:noAutofit/>
          </a:bodyPr>
          <a:lstStyle/>
          <a:p>
            <a:pPr algn="ctr"/>
            <a:r>
              <a:rPr lang="en-US" sz="9600" b="1" dirty="0">
                <a:solidFill>
                  <a:schemeClr val="accent5">
                    <a:lumMod val="50000"/>
                  </a:schemeClr>
                </a:solidFill>
                <a:latin typeface="Perpetua" panose="02020502060401020303" pitchFamily="18" charset="0"/>
              </a:rPr>
              <a:t>Thank You</a:t>
            </a:r>
            <a:endParaRPr lang="en-IN" sz="9600" b="1" dirty="0">
              <a:solidFill>
                <a:schemeClr val="accent5">
                  <a:lumMod val="50000"/>
                </a:schemeClr>
              </a:solidFill>
              <a:latin typeface="Perpetua" panose="02020502060401020303" pitchFamily="18" charset="0"/>
            </a:endParaRPr>
          </a:p>
        </p:txBody>
      </p:sp>
    </p:spTree>
    <p:extLst>
      <p:ext uri="{BB962C8B-B14F-4D97-AF65-F5344CB8AC3E}">
        <p14:creationId xmlns:p14="http://schemas.microsoft.com/office/powerpoint/2010/main" val="419547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004D-0FD5-2644-3605-8C93C1B22D9D}"/>
              </a:ext>
            </a:extLst>
          </p:cNvPr>
          <p:cNvSpPr>
            <a:spLocks noGrp="1"/>
          </p:cNvSpPr>
          <p:nvPr>
            <p:ph type="ctrTitle"/>
          </p:nvPr>
        </p:nvSpPr>
        <p:spPr>
          <a:xfrm>
            <a:off x="1972677" y="2979312"/>
            <a:ext cx="8791575" cy="3170504"/>
          </a:xfrm>
        </p:spPr>
        <p:txBody>
          <a:bodyPr>
            <a:normAutofit fontScale="90000"/>
          </a:bodyPr>
          <a:lstStyle/>
          <a:p>
            <a:pPr algn="ctr"/>
            <a:r>
              <a:rPr lang="en-US" sz="7300" b="1" u="sng" dirty="0">
                <a:solidFill>
                  <a:srgbClr val="002060"/>
                </a:solidFill>
                <a:latin typeface="Perpetua" panose="02020502060401020303" pitchFamily="18" charset="0"/>
              </a:rPr>
              <a:t>Project 1</a:t>
            </a:r>
            <a:br>
              <a:rPr lang="en-US" sz="6000" dirty="0">
                <a:latin typeface="Perpetua" panose="02020502060401020303" pitchFamily="18" charset="0"/>
              </a:rPr>
            </a:br>
            <a:r>
              <a:rPr lang="en-US" sz="6000" dirty="0">
                <a:latin typeface="Perpetua" panose="02020502060401020303" pitchFamily="18" charset="0"/>
              </a:rPr>
              <a:t>Automated Image Processing with AWS Lambda and S3</a:t>
            </a:r>
            <a:br>
              <a:rPr lang="en-US" dirty="0"/>
            </a:br>
            <a:br>
              <a:rPr lang="en-US" dirty="0"/>
            </a:br>
            <a:endParaRPr lang="en-IN" dirty="0"/>
          </a:p>
        </p:txBody>
      </p:sp>
      <p:sp>
        <p:nvSpPr>
          <p:cNvPr id="3" name="Subtitle 2">
            <a:extLst>
              <a:ext uri="{FF2B5EF4-FFF2-40B4-BE49-F238E27FC236}">
                <a16:creationId xmlns:a16="http://schemas.microsoft.com/office/drawing/2014/main" id="{44977B64-AE7C-25D1-A172-F9D91ECB42E1}"/>
              </a:ext>
            </a:extLst>
          </p:cNvPr>
          <p:cNvSpPr>
            <a:spLocks noGrp="1"/>
          </p:cNvSpPr>
          <p:nvPr>
            <p:ph type="subTitle" idx="1"/>
          </p:nvPr>
        </p:nvSpPr>
        <p:spPr>
          <a:xfrm>
            <a:off x="1876424" y="4564564"/>
            <a:ext cx="8791575" cy="1655762"/>
          </a:xfrm>
        </p:spPr>
        <p:txBody>
          <a:bodyPr/>
          <a:lstStyle/>
          <a:p>
            <a:endParaRPr lang="en-IN" dirty="0"/>
          </a:p>
        </p:txBody>
      </p:sp>
    </p:spTree>
    <p:extLst>
      <p:ext uri="{BB962C8B-B14F-4D97-AF65-F5344CB8AC3E}">
        <p14:creationId xmlns:p14="http://schemas.microsoft.com/office/powerpoint/2010/main" val="309850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DF95-7864-C3E6-40EC-1C075AB7EB66}"/>
              </a:ext>
            </a:extLst>
          </p:cNvPr>
          <p:cNvSpPr>
            <a:spLocks noGrp="1"/>
          </p:cNvSpPr>
          <p:nvPr>
            <p:ph type="ctrTitle"/>
          </p:nvPr>
        </p:nvSpPr>
        <p:spPr>
          <a:xfrm>
            <a:off x="1700212" y="770020"/>
            <a:ext cx="8791575" cy="1228776"/>
          </a:xfrm>
        </p:spPr>
        <p:txBody>
          <a:bodyPr>
            <a:normAutofit/>
          </a:bodyPr>
          <a:lstStyle/>
          <a:p>
            <a:pPr algn="ctr"/>
            <a:r>
              <a:rPr lang="en-US" sz="6600" u="sng" dirty="0">
                <a:solidFill>
                  <a:srgbClr val="002060"/>
                </a:solidFill>
                <a:latin typeface="Perpetua" panose="02020502060401020303" pitchFamily="18" charset="0"/>
              </a:rPr>
              <a:t>Introduction</a:t>
            </a:r>
            <a:endParaRPr lang="en-IN" sz="6600" u="sng" dirty="0">
              <a:solidFill>
                <a:srgbClr val="002060"/>
              </a:solidFill>
              <a:latin typeface="Perpetua" panose="02020502060401020303" pitchFamily="18" charset="0"/>
            </a:endParaRPr>
          </a:p>
        </p:txBody>
      </p:sp>
      <p:sp>
        <p:nvSpPr>
          <p:cNvPr id="3" name="Subtitle 2">
            <a:extLst>
              <a:ext uri="{FF2B5EF4-FFF2-40B4-BE49-F238E27FC236}">
                <a16:creationId xmlns:a16="http://schemas.microsoft.com/office/drawing/2014/main" id="{171B18BB-60F8-4FC2-FD09-C3C33169A11E}"/>
              </a:ext>
            </a:extLst>
          </p:cNvPr>
          <p:cNvSpPr>
            <a:spLocks noGrp="1"/>
          </p:cNvSpPr>
          <p:nvPr>
            <p:ph type="subTitle" idx="1"/>
          </p:nvPr>
        </p:nvSpPr>
        <p:spPr>
          <a:xfrm>
            <a:off x="1972676" y="2524008"/>
            <a:ext cx="8791575" cy="1655762"/>
          </a:xfrm>
        </p:spPr>
        <p:txBody>
          <a:bodyPr>
            <a:noAutofit/>
          </a:bodyPr>
          <a:lstStyle/>
          <a:p>
            <a:pPr algn="ctr"/>
            <a:r>
              <a:rPr lang="en-US" sz="3600" cap="none" dirty="0">
                <a:solidFill>
                  <a:schemeClr val="bg1"/>
                </a:solidFill>
                <a:latin typeface="Perpetua" panose="02020502060401020303" pitchFamily="18" charset="0"/>
              </a:rPr>
              <a:t>We will present how to automate image resizing using AWS S3 (Simple Storage Service) , Lambda(serverless compute) and SNS (Simple Notification Service) enabling efficient image management and delivery</a:t>
            </a:r>
            <a:endParaRPr lang="en-IN" sz="3600" cap="none" dirty="0">
              <a:solidFill>
                <a:schemeClr val="bg1"/>
              </a:solidFill>
              <a:latin typeface="Perpetua" panose="02020502060401020303" pitchFamily="18" charset="0"/>
            </a:endParaRPr>
          </a:p>
        </p:txBody>
      </p:sp>
    </p:spTree>
    <p:extLst>
      <p:ext uri="{BB962C8B-B14F-4D97-AF65-F5344CB8AC3E}">
        <p14:creationId xmlns:p14="http://schemas.microsoft.com/office/powerpoint/2010/main" val="116040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57A0-308F-7212-70AD-A8C4A46DD500}"/>
              </a:ext>
            </a:extLst>
          </p:cNvPr>
          <p:cNvSpPr>
            <a:spLocks noGrp="1"/>
          </p:cNvSpPr>
          <p:nvPr>
            <p:ph type="title"/>
          </p:nvPr>
        </p:nvSpPr>
        <p:spPr>
          <a:xfrm>
            <a:off x="1143001" y="115503"/>
            <a:ext cx="9905998" cy="1478570"/>
          </a:xfrm>
        </p:spPr>
        <p:txBody>
          <a:bodyPr>
            <a:normAutofit/>
          </a:bodyPr>
          <a:lstStyle/>
          <a:p>
            <a:pPr algn="ctr"/>
            <a:r>
              <a:rPr lang="en-US" sz="5400" dirty="0">
                <a:solidFill>
                  <a:schemeClr val="bg1"/>
                </a:solidFill>
                <a:latin typeface="Perpetua" panose="02020502060401020303" pitchFamily="18" charset="0"/>
              </a:rPr>
              <a:t>Architecture</a:t>
            </a:r>
            <a:endParaRPr lang="en-IN" sz="5400" dirty="0">
              <a:solidFill>
                <a:schemeClr val="bg1"/>
              </a:solidFill>
              <a:latin typeface="Perpetua" panose="02020502060401020303" pitchFamily="18" charset="0"/>
            </a:endParaRPr>
          </a:p>
        </p:txBody>
      </p:sp>
      <p:pic>
        <p:nvPicPr>
          <p:cNvPr id="6" name="Untitled video - Made with Clipchamp (1)">
            <a:hlinkClick r:id="" action="ppaction://media"/>
            <a:extLst>
              <a:ext uri="{FF2B5EF4-FFF2-40B4-BE49-F238E27FC236}">
                <a16:creationId xmlns:a16="http://schemas.microsoft.com/office/drawing/2014/main" id="{A64584B9-3E7B-CB5B-3348-32AD49F905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6425" y="1345445"/>
            <a:ext cx="9432746" cy="5305612"/>
          </a:xfrm>
        </p:spPr>
      </p:pic>
    </p:spTree>
    <p:extLst>
      <p:ext uri="{BB962C8B-B14F-4D97-AF65-F5344CB8AC3E}">
        <p14:creationId xmlns:p14="http://schemas.microsoft.com/office/powerpoint/2010/main" val="252857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D8CB-47C3-6A50-7812-FC4A7B2BC9BB}"/>
              </a:ext>
            </a:extLst>
          </p:cNvPr>
          <p:cNvSpPr>
            <a:spLocks noGrp="1"/>
          </p:cNvSpPr>
          <p:nvPr>
            <p:ph type="title"/>
          </p:nvPr>
        </p:nvSpPr>
        <p:spPr>
          <a:xfrm>
            <a:off x="309307" y="1087463"/>
            <a:ext cx="4715080" cy="1639885"/>
          </a:xfrm>
        </p:spPr>
        <p:txBody>
          <a:bodyPr>
            <a:noAutofit/>
          </a:bodyPr>
          <a:lstStyle/>
          <a:p>
            <a:pPr algn="ctr"/>
            <a:r>
              <a:rPr lang="en-US" sz="5400" dirty="0">
                <a:solidFill>
                  <a:schemeClr val="bg1"/>
                </a:solidFill>
                <a:latin typeface="Perpetua" panose="02020502060401020303" pitchFamily="18" charset="0"/>
              </a:rPr>
              <a:t>Simple Storage Service (S3)</a:t>
            </a:r>
            <a:endParaRPr lang="en-IN" sz="5400" dirty="0">
              <a:solidFill>
                <a:schemeClr val="bg1"/>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6B9A3F67-709D-819C-BB23-D6A81330C8B2}"/>
              </a:ext>
            </a:extLst>
          </p:cNvPr>
          <p:cNvPicPr>
            <a:picLocks noGrp="1" noChangeAspect="1"/>
          </p:cNvPicPr>
          <p:nvPr>
            <p:ph idx="1"/>
          </p:nvPr>
        </p:nvPicPr>
        <p:blipFill>
          <a:blip r:embed="rId2"/>
          <a:stretch>
            <a:fillRect/>
          </a:stretch>
        </p:blipFill>
        <p:spPr>
          <a:xfrm>
            <a:off x="6882063" y="609600"/>
            <a:ext cx="3139331" cy="2595613"/>
          </a:xfrm>
        </p:spPr>
      </p:pic>
      <p:sp>
        <p:nvSpPr>
          <p:cNvPr id="4" name="Text Placeholder 3">
            <a:extLst>
              <a:ext uri="{FF2B5EF4-FFF2-40B4-BE49-F238E27FC236}">
                <a16:creationId xmlns:a16="http://schemas.microsoft.com/office/drawing/2014/main" id="{C20CF68B-A5F8-1D51-452D-2487C18C3A90}"/>
              </a:ext>
            </a:extLst>
          </p:cNvPr>
          <p:cNvSpPr>
            <a:spLocks noGrp="1"/>
          </p:cNvSpPr>
          <p:nvPr>
            <p:ph type="body" sz="half" idx="2"/>
          </p:nvPr>
        </p:nvSpPr>
        <p:spPr>
          <a:xfrm>
            <a:off x="1146705" y="3359216"/>
            <a:ext cx="9845346" cy="2431983"/>
          </a:xfrm>
        </p:spPr>
        <p:txBody>
          <a:bodyPr>
            <a:noAutofit/>
          </a:bodyPr>
          <a:lstStyle/>
          <a:p>
            <a:pPr algn="ctr"/>
            <a:r>
              <a:rPr lang="en-US" sz="2800" dirty="0">
                <a:solidFill>
                  <a:schemeClr val="tx2">
                    <a:lumMod val="50000"/>
                  </a:schemeClr>
                </a:solidFill>
                <a:latin typeface="Perpetua" panose="02020502060401020303" pitchFamily="18" charset="0"/>
              </a:rPr>
              <a:t>In our Serverless Image Processing Application, Amazon S3 plays a crucial role as the storage foundation for the image that we are processing.</a:t>
            </a:r>
          </a:p>
          <a:p>
            <a:pPr algn="ctr"/>
            <a:r>
              <a:rPr lang="en-US" sz="2800" dirty="0">
                <a:solidFill>
                  <a:schemeClr val="tx2">
                    <a:lumMod val="50000"/>
                  </a:schemeClr>
                </a:solidFill>
                <a:latin typeface="Perpetua" panose="02020502060401020303" pitchFamily="18" charset="0"/>
              </a:rPr>
              <a:t>Amazon S3 serves as the storage repository for all the image uploaded in our application. When we upload images they are stored as objects within S3 Buckets.</a:t>
            </a:r>
            <a:endParaRPr lang="en-IN" sz="2800" dirty="0">
              <a:solidFill>
                <a:schemeClr val="tx2">
                  <a:lumMod val="50000"/>
                </a:schemeClr>
              </a:solidFill>
              <a:latin typeface="Perpetua" panose="02020502060401020303" pitchFamily="18" charset="0"/>
            </a:endParaRPr>
          </a:p>
        </p:txBody>
      </p:sp>
    </p:spTree>
    <p:extLst>
      <p:ext uri="{BB962C8B-B14F-4D97-AF65-F5344CB8AC3E}">
        <p14:creationId xmlns:p14="http://schemas.microsoft.com/office/powerpoint/2010/main" val="190515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6357-DA7B-2D36-D00E-54F1354A1497}"/>
              </a:ext>
            </a:extLst>
          </p:cNvPr>
          <p:cNvSpPr>
            <a:spLocks noGrp="1"/>
          </p:cNvSpPr>
          <p:nvPr>
            <p:ph type="title"/>
          </p:nvPr>
        </p:nvSpPr>
        <p:spPr>
          <a:xfrm>
            <a:off x="888975" y="1244868"/>
            <a:ext cx="3856037" cy="1248075"/>
          </a:xfrm>
        </p:spPr>
        <p:txBody>
          <a:bodyPr>
            <a:normAutofit/>
          </a:bodyPr>
          <a:lstStyle/>
          <a:p>
            <a:pPr algn="ctr"/>
            <a:r>
              <a:rPr lang="en-US" sz="6600" dirty="0">
                <a:solidFill>
                  <a:schemeClr val="bg1"/>
                </a:solidFill>
                <a:latin typeface="Perpetua" panose="02020502060401020303" pitchFamily="18" charset="0"/>
              </a:rPr>
              <a:t>Lambda</a:t>
            </a:r>
            <a:endParaRPr lang="en-IN" sz="6600" dirty="0">
              <a:solidFill>
                <a:schemeClr val="bg1"/>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62DD9CC0-33C2-3213-C770-059A05469E1C}"/>
              </a:ext>
            </a:extLst>
          </p:cNvPr>
          <p:cNvPicPr>
            <a:picLocks noGrp="1" noChangeAspect="1"/>
          </p:cNvPicPr>
          <p:nvPr>
            <p:ph idx="1"/>
          </p:nvPr>
        </p:nvPicPr>
        <p:blipFill>
          <a:blip r:embed="rId2"/>
          <a:stretch>
            <a:fillRect/>
          </a:stretch>
        </p:blipFill>
        <p:spPr>
          <a:xfrm>
            <a:off x="6679932" y="567180"/>
            <a:ext cx="2695074" cy="2118268"/>
          </a:xfrm>
        </p:spPr>
      </p:pic>
      <p:sp>
        <p:nvSpPr>
          <p:cNvPr id="4" name="Text Placeholder 3">
            <a:extLst>
              <a:ext uri="{FF2B5EF4-FFF2-40B4-BE49-F238E27FC236}">
                <a16:creationId xmlns:a16="http://schemas.microsoft.com/office/drawing/2014/main" id="{785DBD45-D28D-6D0D-305A-E34A2A0D3BF4}"/>
              </a:ext>
            </a:extLst>
          </p:cNvPr>
          <p:cNvSpPr>
            <a:spLocks noGrp="1"/>
          </p:cNvSpPr>
          <p:nvPr>
            <p:ph type="body" sz="half" idx="2"/>
          </p:nvPr>
        </p:nvSpPr>
        <p:spPr>
          <a:xfrm>
            <a:off x="1175581" y="3185069"/>
            <a:ext cx="10191855" cy="3541714"/>
          </a:xfrm>
        </p:spPr>
        <p:txBody>
          <a:bodyPr>
            <a:normAutofit/>
          </a:bodyPr>
          <a:lstStyle/>
          <a:p>
            <a:pPr algn="ctr"/>
            <a:r>
              <a:rPr lang="en-US" sz="3200" dirty="0">
                <a:solidFill>
                  <a:schemeClr val="tx1"/>
                </a:solidFill>
                <a:latin typeface="Perpetua" panose="02020502060401020303" pitchFamily="18" charset="0"/>
              </a:rPr>
              <a:t>In our serverless image processing application, AWS Lambda take son the role of automated image processing engine. AWS Lambda hosts the code that performs the image processing, such as resizing and optimizing. The code is written in Python, Node.js, etc.</a:t>
            </a:r>
            <a:endParaRPr lang="en-IN" sz="3200" dirty="0">
              <a:solidFill>
                <a:schemeClr val="tx1"/>
              </a:solidFill>
              <a:latin typeface="Perpetua" panose="02020502060401020303" pitchFamily="18" charset="0"/>
            </a:endParaRPr>
          </a:p>
        </p:txBody>
      </p:sp>
    </p:spTree>
    <p:extLst>
      <p:ext uri="{BB962C8B-B14F-4D97-AF65-F5344CB8AC3E}">
        <p14:creationId xmlns:p14="http://schemas.microsoft.com/office/powerpoint/2010/main" val="248863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35E7-9A78-704D-9DED-A4E00478FEE3}"/>
              </a:ext>
            </a:extLst>
          </p:cNvPr>
          <p:cNvSpPr>
            <a:spLocks noGrp="1"/>
          </p:cNvSpPr>
          <p:nvPr>
            <p:ph type="title"/>
          </p:nvPr>
        </p:nvSpPr>
        <p:spPr>
          <a:xfrm>
            <a:off x="433136" y="1488517"/>
            <a:ext cx="4796448" cy="1639884"/>
          </a:xfrm>
        </p:spPr>
        <p:txBody>
          <a:bodyPr>
            <a:noAutofit/>
          </a:bodyPr>
          <a:lstStyle/>
          <a:p>
            <a:pPr algn="ctr"/>
            <a:r>
              <a:rPr lang="en-US" sz="5400" dirty="0">
                <a:solidFill>
                  <a:schemeClr val="bg1"/>
                </a:solidFill>
                <a:latin typeface="Perpetua" panose="02020502060401020303" pitchFamily="18" charset="0"/>
              </a:rPr>
              <a:t>Simple Notification Service</a:t>
            </a:r>
            <a:endParaRPr lang="en-IN" sz="5400" dirty="0">
              <a:solidFill>
                <a:schemeClr val="bg1"/>
              </a:solidFill>
              <a:latin typeface="Perpetua" panose="02020502060401020303" pitchFamily="18" charset="0"/>
            </a:endParaRPr>
          </a:p>
        </p:txBody>
      </p:sp>
      <p:pic>
        <p:nvPicPr>
          <p:cNvPr id="6" name="Content Placeholder 5">
            <a:extLst>
              <a:ext uri="{FF2B5EF4-FFF2-40B4-BE49-F238E27FC236}">
                <a16:creationId xmlns:a16="http://schemas.microsoft.com/office/drawing/2014/main" id="{3A0B922A-008C-0815-0939-4A4ED20B5B97}"/>
              </a:ext>
            </a:extLst>
          </p:cNvPr>
          <p:cNvPicPr>
            <a:picLocks noGrp="1" noChangeAspect="1"/>
          </p:cNvPicPr>
          <p:nvPr>
            <p:ph idx="1"/>
          </p:nvPr>
        </p:nvPicPr>
        <p:blipFill>
          <a:blip r:embed="rId2"/>
          <a:stretch>
            <a:fillRect/>
          </a:stretch>
        </p:blipFill>
        <p:spPr>
          <a:xfrm>
            <a:off x="7238440" y="691193"/>
            <a:ext cx="2206010" cy="2206010"/>
          </a:xfrm>
        </p:spPr>
      </p:pic>
      <p:sp>
        <p:nvSpPr>
          <p:cNvPr id="4" name="Text Placeholder 3">
            <a:extLst>
              <a:ext uri="{FF2B5EF4-FFF2-40B4-BE49-F238E27FC236}">
                <a16:creationId xmlns:a16="http://schemas.microsoft.com/office/drawing/2014/main" id="{477ABF27-A98C-659D-D356-A41351FB41A9}"/>
              </a:ext>
            </a:extLst>
          </p:cNvPr>
          <p:cNvSpPr>
            <a:spLocks noGrp="1"/>
          </p:cNvSpPr>
          <p:nvPr>
            <p:ph type="body" sz="half" idx="2"/>
          </p:nvPr>
        </p:nvSpPr>
        <p:spPr>
          <a:xfrm>
            <a:off x="1178140" y="3359598"/>
            <a:ext cx="9835720" cy="3195206"/>
          </a:xfrm>
        </p:spPr>
        <p:txBody>
          <a:bodyPr>
            <a:normAutofit/>
          </a:bodyPr>
          <a:lstStyle/>
          <a:p>
            <a:pPr algn="ctr"/>
            <a:r>
              <a:rPr lang="en-US" sz="3200" dirty="0">
                <a:solidFill>
                  <a:schemeClr val="tx1"/>
                </a:solidFill>
                <a:latin typeface="Perpetua" panose="02020502060401020303" pitchFamily="18" charset="0"/>
              </a:rPr>
              <a:t>Amazon SNS serves as a important communication tool in our serverless image processing application. It helps us stay informed, react to events and maintain smooth and well monitored image processing workflow, ensuring that our application remains efficient and effective.</a:t>
            </a:r>
            <a:endParaRPr lang="en-IN" sz="3200" dirty="0">
              <a:solidFill>
                <a:schemeClr val="tx1"/>
              </a:solidFill>
              <a:latin typeface="Perpetua" panose="02020502060401020303" pitchFamily="18" charset="0"/>
            </a:endParaRPr>
          </a:p>
        </p:txBody>
      </p:sp>
    </p:spTree>
    <p:extLst>
      <p:ext uri="{BB962C8B-B14F-4D97-AF65-F5344CB8AC3E}">
        <p14:creationId xmlns:p14="http://schemas.microsoft.com/office/powerpoint/2010/main" val="51841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A502-1533-E300-EA21-DF0248413A1F}"/>
              </a:ext>
            </a:extLst>
          </p:cNvPr>
          <p:cNvSpPr>
            <a:spLocks noGrp="1"/>
          </p:cNvSpPr>
          <p:nvPr>
            <p:ph type="title"/>
          </p:nvPr>
        </p:nvSpPr>
        <p:spPr>
          <a:xfrm>
            <a:off x="1715292" y="1069920"/>
            <a:ext cx="8761413" cy="706964"/>
          </a:xfrm>
        </p:spPr>
        <p:txBody>
          <a:bodyPr>
            <a:noAutofit/>
          </a:bodyPr>
          <a:lstStyle/>
          <a:p>
            <a:pPr algn="ctr"/>
            <a:r>
              <a:rPr lang="en-US" sz="6600" dirty="0">
                <a:solidFill>
                  <a:schemeClr val="bg1"/>
                </a:solidFill>
                <a:latin typeface="Perpetua" panose="02020502060401020303" pitchFamily="18" charset="0"/>
              </a:rPr>
              <a:t>Workflow</a:t>
            </a:r>
            <a:endParaRPr lang="en-IN" sz="6600" dirty="0">
              <a:solidFill>
                <a:schemeClr val="bg1"/>
              </a:solidFill>
              <a:latin typeface="Perpetua" panose="02020502060401020303" pitchFamily="18" charset="0"/>
            </a:endParaRPr>
          </a:p>
        </p:txBody>
      </p:sp>
      <p:sp>
        <p:nvSpPr>
          <p:cNvPr id="3" name="Content Placeholder 2">
            <a:extLst>
              <a:ext uri="{FF2B5EF4-FFF2-40B4-BE49-F238E27FC236}">
                <a16:creationId xmlns:a16="http://schemas.microsoft.com/office/drawing/2014/main" id="{01726130-8B0F-CADD-FC4F-7070240C6A4C}"/>
              </a:ext>
            </a:extLst>
          </p:cNvPr>
          <p:cNvSpPr>
            <a:spLocks noGrp="1"/>
          </p:cNvSpPr>
          <p:nvPr>
            <p:ph idx="1"/>
          </p:nvPr>
        </p:nvSpPr>
        <p:spPr>
          <a:xfrm>
            <a:off x="1142998" y="2506247"/>
            <a:ext cx="9905999" cy="3541714"/>
          </a:xfrm>
        </p:spPr>
        <p:txBody>
          <a:bodyPr>
            <a:noAutofit/>
          </a:bodyPr>
          <a:lstStyle/>
          <a:p>
            <a:r>
              <a:rPr lang="en-IN" sz="3200" b="0" i="0" dirty="0">
                <a:effectLst/>
                <a:latin typeface="Perpetua" panose="02020502060401020303" pitchFamily="18" charset="0"/>
              </a:rPr>
              <a:t>In this project, we will be creating two buckets. The first bucket will be used to store the original images that we want to resize. The second bucket will be dedicated to storing the resized image.</a:t>
            </a:r>
          </a:p>
          <a:p>
            <a:r>
              <a:rPr lang="en-IN" sz="3200" b="0" i="0" dirty="0">
                <a:effectLst/>
                <a:latin typeface="Perpetua" panose="02020502060401020303" pitchFamily="18" charset="0"/>
              </a:rPr>
              <a:t> After that we created a SNS  Topic and SNS Subscription and gave the Protocol type as Email. </a:t>
            </a:r>
            <a:r>
              <a:rPr lang="en-IN" sz="3200" dirty="0">
                <a:latin typeface="Perpetua" panose="02020502060401020303" pitchFamily="18" charset="0"/>
              </a:rPr>
              <a:t>Then we confirmed the subscription to get the notification for the resized image.</a:t>
            </a:r>
          </a:p>
        </p:txBody>
      </p:sp>
    </p:spTree>
    <p:extLst>
      <p:ext uri="{BB962C8B-B14F-4D97-AF65-F5344CB8AC3E}">
        <p14:creationId xmlns:p14="http://schemas.microsoft.com/office/powerpoint/2010/main" val="136837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5420-150B-250C-E806-BCAFEFF858BF}"/>
              </a:ext>
            </a:extLst>
          </p:cNvPr>
          <p:cNvSpPr>
            <a:spLocks noGrp="1"/>
          </p:cNvSpPr>
          <p:nvPr>
            <p:ph type="title"/>
          </p:nvPr>
        </p:nvSpPr>
        <p:spPr>
          <a:xfrm flipV="1">
            <a:off x="1141413" y="442762"/>
            <a:ext cx="9905998" cy="17575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BACA55F-60D3-3799-A69B-A101308713AB}"/>
              </a:ext>
            </a:extLst>
          </p:cNvPr>
          <p:cNvSpPr>
            <a:spLocks noGrp="1"/>
          </p:cNvSpPr>
          <p:nvPr>
            <p:ph idx="1"/>
          </p:nvPr>
        </p:nvSpPr>
        <p:spPr>
          <a:xfrm>
            <a:off x="1141413" y="943275"/>
            <a:ext cx="9905999" cy="5553777"/>
          </a:xfrm>
        </p:spPr>
        <p:txBody>
          <a:bodyPr>
            <a:normAutofit/>
          </a:bodyPr>
          <a:lstStyle/>
          <a:p>
            <a:r>
              <a:rPr lang="en-US" sz="2800" dirty="0">
                <a:solidFill>
                  <a:schemeClr val="tx1"/>
                </a:solidFill>
                <a:latin typeface="Perpetua" panose="02020502060401020303" pitchFamily="18" charset="0"/>
              </a:rPr>
              <a:t>After these steps we created Lambda Function that helped us to resize the image and store the images. While creating Lambda Function we chose runtime as </a:t>
            </a:r>
            <a:r>
              <a:rPr lang="en-US" sz="2800" dirty="0">
                <a:solidFill>
                  <a:schemeClr val="tx1"/>
                </a:solidFill>
                <a:highlight>
                  <a:srgbClr val="C0C0C0"/>
                </a:highlight>
                <a:latin typeface="Perpetua" panose="02020502060401020303" pitchFamily="18" charset="0"/>
              </a:rPr>
              <a:t>Python 3.9 </a:t>
            </a:r>
            <a:r>
              <a:rPr lang="en-US" sz="2800" dirty="0">
                <a:solidFill>
                  <a:schemeClr val="tx1"/>
                </a:solidFill>
                <a:latin typeface="Perpetua" panose="02020502060401020303" pitchFamily="18" charset="0"/>
              </a:rPr>
              <a:t>and  for the role we selected </a:t>
            </a:r>
            <a:r>
              <a:rPr lang="en-US" sz="2800" dirty="0">
                <a:solidFill>
                  <a:schemeClr val="tx1"/>
                </a:solidFill>
                <a:highlight>
                  <a:srgbClr val="C0C0C0"/>
                </a:highlight>
                <a:latin typeface="Perpetua" panose="02020502060401020303" pitchFamily="18" charset="0"/>
              </a:rPr>
              <a:t>first option </a:t>
            </a:r>
            <a:r>
              <a:rPr lang="en-US" sz="2800" dirty="0">
                <a:solidFill>
                  <a:schemeClr val="tx1"/>
                </a:solidFill>
                <a:latin typeface="Perpetua" panose="02020502060401020303" pitchFamily="18" charset="0"/>
              </a:rPr>
              <a:t>i.e. Create a new role with basic lambda permissions.</a:t>
            </a:r>
          </a:p>
          <a:p>
            <a:r>
              <a:rPr lang="en-US" sz="2800" dirty="0">
                <a:solidFill>
                  <a:schemeClr val="tx1"/>
                </a:solidFill>
                <a:latin typeface="Perpetua" panose="02020502060401020303" pitchFamily="18" charset="0"/>
              </a:rPr>
              <a:t>We replaced the code by uploading Python code’s zip file and deployed it. We then changed the </a:t>
            </a:r>
            <a:r>
              <a:rPr lang="en-US" sz="2800" dirty="0">
                <a:solidFill>
                  <a:schemeClr val="tx1"/>
                </a:solidFill>
                <a:highlight>
                  <a:srgbClr val="C0C0C0"/>
                </a:highlight>
                <a:latin typeface="Perpetua" panose="02020502060401020303" pitchFamily="18" charset="0"/>
              </a:rPr>
              <a:t>handler name</a:t>
            </a:r>
            <a:r>
              <a:rPr lang="en-US" sz="2800" dirty="0">
                <a:solidFill>
                  <a:schemeClr val="tx1"/>
                </a:solidFill>
                <a:latin typeface="Perpetua" panose="02020502060401020303" pitchFamily="18" charset="0"/>
              </a:rPr>
              <a:t>, added environment variables for </a:t>
            </a:r>
            <a:r>
              <a:rPr lang="en-US" sz="2800" dirty="0">
                <a:solidFill>
                  <a:schemeClr val="tx1"/>
                </a:solidFill>
                <a:highlight>
                  <a:srgbClr val="C0C0C0"/>
                </a:highlight>
                <a:latin typeface="Perpetua" panose="02020502060401020303" pitchFamily="18" charset="0"/>
              </a:rPr>
              <a:t>SNS</a:t>
            </a:r>
            <a:r>
              <a:rPr lang="en-US" sz="2800" dirty="0">
                <a:solidFill>
                  <a:schemeClr val="tx1"/>
                </a:solidFill>
                <a:latin typeface="Perpetua" panose="02020502060401020303" pitchFamily="18" charset="0"/>
              </a:rPr>
              <a:t> and </a:t>
            </a:r>
            <a:r>
              <a:rPr lang="en-US" sz="2800" dirty="0">
                <a:solidFill>
                  <a:schemeClr val="tx1"/>
                </a:solidFill>
                <a:highlight>
                  <a:srgbClr val="C0C0C0"/>
                </a:highlight>
                <a:latin typeface="Perpetua" panose="02020502060401020303" pitchFamily="18" charset="0"/>
              </a:rPr>
              <a:t>S3 bucket </a:t>
            </a:r>
            <a:r>
              <a:rPr lang="en-US" sz="2800" dirty="0">
                <a:solidFill>
                  <a:schemeClr val="tx1"/>
                </a:solidFill>
                <a:latin typeface="Perpetua" panose="02020502060401020303" pitchFamily="18" charset="0"/>
              </a:rPr>
              <a:t>, added a </a:t>
            </a:r>
            <a:r>
              <a:rPr lang="en-US" sz="2800" dirty="0">
                <a:solidFill>
                  <a:schemeClr val="tx1"/>
                </a:solidFill>
                <a:highlight>
                  <a:srgbClr val="C0C0C0"/>
                </a:highlight>
                <a:latin typeface="Perpetua" panose="02020502060401020303" pitchFamily="18" charset="0"/>
              </a:rPr>
              <a:t>PIL</a:t>
            </a:r>
            <a:r>
              <a:rPr lang="en-US" sz="2800" dirty="0">
                <a:solidFill>
                  <a:schemeClr val="tx1"/>
                </a:solidFill>
                <a:latin typeface="Perpetua" panose="02020502060401020303" pitchFamily="18" charset="0"/>
              </a:rPr>
              <a:t> Layer.  We then provided with the permission of </a:t>
            </a:r>
            <a:r>
              <a:rPr lang="en-US" sz="2800" dirty="0">
                <a:solidFill>
                  <a:schemeClr val="tx1"/>
                </a:solidFill>
                <a:highlight>
                  <a:srgbClr val="C0C0C0"/>
                </a:highlight>
                <a:latin typeface="Perpetua" panose="02020502060401020303" pitchFamily="18" charset="0"/>
              </a:rPr>
              <a:t>S3FullAccess</a:t>
            </a:r>
            <a:r>
              <a:rPr lang="en-US" sz="2800" dirty="0">
                <a:solidFill>
                  <a:schemeClr val="tx1"/>
                </a:solidFill>
                <a:latin typeface="Perpetua" panose="02020502060401020303" pitchFamily="18" charset="0"/>
              </a:rPr>
              <a:t> and </a:t>
            </a:r>
            <a:r>
              <a:rPr lang="en-US" sz="2800" dirty="0">
                <a:solidFill>
                  <a:schemeClr val="tx1"/>
                </a:solidFill>
                <a:highlight>
                  <a:srgbClr val="C0C0C0"/>
                </a:highlight>
                <a:latin typeface="Perpetua" panose="02020502060401020303" pitchFamily="18" charset="0"/>
              </a:rPr>
              <a:t>SNSFullAccess</a:t>
            </a:r>
            <a:r>
              <a:rPr lang="en-US" sz="2800" dirty="0">
                <a:solidFill>
                  <a:schemeClr val="tx1"/>
                </a:solidFill>
                <a:latin typeface="Perpetua" panose="02020502060401020303" pitchFamily="18" charset="0"/>
              </a:rPr>
              <a:t> to the role that was created earlier.</a:t>
            </a:r>
          </a:p>
          <a:p>
            <a:r>
              <a:rPr lang="en-US" sz="2800" dirty="0">
                <a:solidFill>
                  <a:schemeClr val="tx1"/>
                </a:solidFill>
                <a:latin typeface="Perpetua" panose="02020502060401020303" pitchFamily="18" charset="0"/>
              </a:rPr>
              <a:t>We added a Trigger </a:t>
            </a:r>
            <a:r>
              <a:rPr lang="en-IN" sz="2800" b="0" i="0" dirty="0">
                <a:solidFill>
                  <a:schemeClr val="tx1"/>
                </a:solidFill>
                <a:effectLst/>
                <a:latin typeface="Perpetua" panose="02020502060401020303" pitchFamily="18" charset="0"/>
              </a:rPr>
              <a:t>for the Lambda function. So whenever someone uploads an image to </a:t>
            </a:r>
            <a:r>
              <a:rPr lang="en-IN" sz="2800" b="0" i="0" dirty="0">
                <a:solidFill>
                  <a:schemeClr val="tx1"/>
                </a:solidFill>
                <a:effectLst/>
                <a:highlight>
                  <a:srgbClr val="C0C0C0"/>
                </a:highlight>
                <a:latin typeface="Perpetua" panose="02020502060401020303" pitchFamily="18" charset="0"/>
              </a:rPr>
              <a:t>Bucket1</a:t>
            </a:r>
            <a:r>
              <a:rPr lang="en-IN" sz="2800" b="0" i="0" dirty="0">
                <a:solidFill>
                  <a:schemeClr val="tx1"/>
                </a:solidFill>
                <a:effectLst/>
                <a:latin typeface="Perpetua" panose="02020502060401020303" pitchFamily="18" charset="0"/>
              </a:rPr>
              <a:t>. The lambda function will trigger and start the process of resizing the image.</a:t>
            </a:r>
            <a:endParaRPr lang="en-IN" sz="2800" dirty="0">
              <a:solidFill>
                <a:schemeClr val="tx1"/>
              </a:solidFill>
              <a:latin typeface="Perpetua" panose="02020502060401020303" pitchFamily="18" charset="0"/>
            </a:endParaRPr>
          </a:p>
        </p:txBody>
      </p:sp>
    </p:spTree>
    <p:extLst>
      <p:ext uri="{BB962C8B-B14F-4D97-AF65-F5344CB8AC3E}">
        <p14:creationId xmlns:p14="http://schemas.microsoft.com/office/powerpoint/2010/main" val="2811362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325</TotalTime>
  <Words>645</Words>
  <Application>Microsoft Office PowerPoint</Application>
  <PresentationFormat>Widescreen</PresentationFormat>
  <Paragraphs>48</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Perpetua</vt:lpstr>
      <vt:lpstr>Wingdings 3</vt:lpstr>
      <vt:lpstr>Ion Boardroom</vt:lpstr>
      <vt:lpstr>Presentation on Cloud Computing Projects</vt:lpstr>
      <vt:lpstr>Project 1 Automated Image Processing with AWS Lambda and S3  </vt:lpstr>
      <vt:lpstr>Introduction</vt:lpstr>
      <vt:lpstr>Architecture</vt:lpstr>
      <vt:lpstr>Simple Storage Service (S3)</vt:lpstr>
      <vt:lpstr>Lambda</vt:lpstr>
      <vt:lpstr>Simple Notification Service</vt:lpstr>
      <vt:lpstr>Workflow</vt:lpstr>
      <vt:lpstr>PowerPoint Presentation</vt:lpstr>
      <vt:lpstr>PowerPoint Presentation</vt:lpstr>
      <vt:lpstr>PowerPoint Presentation</vt:lpstr>
      <vt:lpstr>PowerPoint Presentation</vt:lpstr>
      <vt:lpstr>PROJECT 2</vt:lpstr>
      <vt:lpstr>ARCHITECTURE</vt:lpstr>
      <vt:lpstr>WORKFLOW</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cloud computing projects</dc:title>
  <dc:creator>Shreya Nigam</dc:creator>
  <cp:lastModifiedBy>Shreya Nigam</cp:lastModifiedBy>
  <cp:revision>8</cp:revision>
  <dcterms:created xsi:type="dcterms:W3CDTF">2023-08-10T02:05:26Z</dcterms:created>
  <dcterms:modified xsi:type="dcterms:W3CDTF">2023-08-11T05:03:28Z</dcterms:modified>
</cp:coreProperties>
</file>